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Alice" panose="020B0604020202020204" charset="0"/>
      <p:regular r:id="rId10"/>
    </p:embeddedFont>
    <p:embeddedFont>
      <p:font typeface="Lora" pitchFamily="2" charset="0"/>
      <p:regular r:id="rId11"/>
      <p:bold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B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1814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54975"/>
            <a:ext cx="7556421" cy="3912870"/>
          </a:xfrm>
          <a:prstGeom prst="rect">
            <a:avLst/>
          </a:prstGeom>
          <a:noFill/>
          <a:ln/>
        </p:spPr>
        <p:txBody>
          <a:bodyPr wrap="square" lIns="0" tIns="0" rIns="0" bIns="0" rtlCol="0" anchor="t"/>
          <a:lstStyle/>
          <a:p>
            <a:pPr marL="0" indent="0">
              <a:lnSpc>
                <a:spcPts val="7700"/>
              </a:lnSpc>
              <a:buNone/>
            </a:pPr>
            <a:r>
              <a:rPr lang="en-US" sz="6150" dirty="0">
                <a:solidFill>
                  <a:srgbClr val="233E32"/>
                </a:solidFill>
                <a:latin typeface="Alice" pitchFamily="34" charset="0"/>
                <a:ea typeface="Alice" pitchFamily="34" charset="-122"/>
                <a:cs typeface="Alice" pitchFamily="34" charset="-120"/>
              </a:rPr>
              <a:t>Customer Inquiry Classification for Support Ticket Management</a:t>
            </a:r>
            <a:endParaRPr lang="en-US" sz="6150" dirty="0"/>
          </a:p>
        </p:txBody>
      </p:sp>
      <p:sp>
        <p:nvSpPr>
          <p:cNvPr id="4" name="Text 1"/>
          <p:cNvSpPr/>
          <p:nvPr/>
        </p:nvSpPr>
        <p:spPr>
          <a:xfrm>
            <a:off x="6280190" y="5008007"/>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Efficient management and categorization of customer inquiries is crucial for providing timely responses and improving customer satisfaction in a support environment. This system aims to leverage Natural Language Processing (NLP) to automate the classification of customer inquiries.</a:t>
            </a:r>
            <a:endParaRPr lang="en-US" sz="1750" dirty="0"/>
          </a:p>
        </p:txBody>
      </p:sp>
      <p:sp>
        <p:nvSpPr>
          <p:cNvPr id="10" name="Rectangle 9">
            <a:extLst>
              <a:ext uri="{FF2B5EF4-FFF2-40B4-BE49-F238E27FC236}">
                <a16:creationId xmlns:a16="http://schemas.microsoft.com/office/drawing/2014/main" id="{6DF8EC5F-5C09-53B6-9113-BB0FF9B646DF}"/>
              </a:ext>
            </a:extLst>
          </p:cNvPr>
          <p:cNvSpPr/>
          <p:nvPr/>
        </p:nvSpPr>
        <p:spPr>
          <a:xfrm>
            <a:off x="12823902" y="7638585"/>
            <a:ext cx="1661532" cy="490654"/>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1999" y="929164"/>
            <a:ext cx="7640003" cy="2014538"/>
          </a:xfrm>
          <a:prstGeom prst="rect">
            <a:avLst/>
          </a:prstGeom>
          <a:noFill/>
          <a:ln/>
        </p:spPr>
        <p:txBody>
          <a:bodyPr wrap="square" lIns="0" tIns="0" rIns="0" bIns="0" rtlCol="0" anchor="t"/>
          <a:lstStyle/>
          <a:p>
            <a:pPr marL="0" indent="0">
              <a:lnSpc>
                <a:spcPts val="5250"/>
              </a:lnSpc>
              <a:buNone/>
            </a:pPr>
            <a:r>
              <a:rPr lang="en-US" sz="4200" dirty="0">
                <a:solidFill>
                  <a:srgbClr val="233E32"/>
                </a:solidFill>
                <a:latin typeface="Alice" pitchFamily="34" charset="0"/>
                <a:ea typeface="Alice" pitchFamily="34" charset="-122"/>
                <a:cs typeface="Alice" pitchFamily="34" charset="-120"/>
              </a:rPr>
              <a:t>The Need for Automated Customer Inquiry Classification</a:t>
            </a:r>
            <a:endParaRPr lang="en-US" sz="4200" dirty="0"/>
          </a:p>
        </p:txBody>
      </p:sp>
      <p:sp>
        <p:nvSpPr>
          <p:cNvPr id="4" name="Shape 1"/>
          <p:cNvSpPr/>
          <p:nvPr/>
        </p:nvSpPr>
        <p:spPr>
          <a:xfrm>
            <a:off x="751999" y="3507700"/>
            <a:ext cx="483394" cy="483394"/>
          </a:xfrm>
          <a:prstGeom prst="roundRect">
            <a:avLst>
              <a:gd name="adj" fmla="val 6668"/>
            </a:avLst>
          </a:prstGeom>
          <a:solidFill>
            <a:srgbClr val="F0EDE6"/>
          </a:solidFill>
          <a:ln/>
        </p:spPr>
      </p:sp>
      <p:sp>
        <p:nvSpPr>
          <p:cNvPr id="5" name="Text 2"/>
          <p:cNvSpPr/>
          <p:nvPr/>
        </p:nvSpPr>
        <p:spPr>
          <a:xfrm>
            <a:off x="924639" y="3588187"/>
            <a:ext cx="137993" cy="322302"/>
          </a:xfrm>
          <a:prstGeom prst="rect">
            <a:avLst/>
          </a:prstGeom>
          <a:noFill/>
          <a:ln/>
        </p:spPr>
        <p:txBody>
          <a:bodyPr wrap="none" lIns="0" tIns="0" rIns="0" bIns="0" rtlCol="0" anchor="t"/>
          <a:lstStyle/>
          <a:p>
            <a:pPr marL="0" indent="0" algn="ctr">
              <a:lnSpc>
                <a:spcPts val="2500"/>
              </a:lnSpc>
              <a:buNone/>
            </a:pPr>
            <a:r>
              <a:rPr lang="en-US" sz="2500" dirty="0">
                <a:solidFill>
                  <a:srgbClr val="2C2821"/>
                </a:solidFill>
                <a:latin typeface="Alice" pitchFamily="34" charset="0"/>
                <a:ea typeface="Alice" pitchFamily="34" charset="-122"/>
                <a:cs typeface="Alice" pitchFamily="34" charset="-120"/>
              </a:rPr>
              <a:t>1</a:t>
            </a:r>
            <a:endParaRPr lang="en-US" sz="2500" dirty="0"/>
          </a:p>
        </p:txBody>
      </p:sp>
      <p:sp>
        <p:nvSpPr>
          <p:cNvPr id="6" name="Text 3"/>
          <p:cNvSpPr/>
          <p:nvPr/>
        </p:nvSpPr>
        <p:spPr>
          <a:xfrm>
            <a:off x="1450181" y="3507700"/>
            <a:ext cx="2994779" cy="335756"/>
          </a:xfrm>
          <a:prstGeom prst="rect">
            <a:avLst/>
          </a:prstGeom>
          <a:noFill/>
          <a:ln/>
        </p:spPr>
        <p:txBody>
          <a:bodyPr wrap="none" lIns="0" tIns="0" rIns="0" bIns="0" rtlCol="0" anchor="t"/>
          <a:lstStyle/>
          <a:p>
            <a:pPr marL="0" indent="0">
              <a:lnSpc>
                <a:spcPts val="2600"/>
              </a:lnSpc>
              <a:buNone/>
            </a:pPr>
            <a:r>
              <a:rPr lang="en-US" sz="2100" dirty="0">
                <a:solidFill>
                  <a:srgbClr val="2C2821"/>
                </a:solidFill>
                <a:latin typeface="Alice" pitchFamily="34" charset="0"/>
                <a:ea typeface="Alice" pitchFamily="34" charset="-122"/>
                <a:cs typeface="Alice" pitchFamily="34" charset="-120"/>
              </a:rPr>
              <a:t>High Volume of Inquiries</a:t>
            </a:r>
            <a:endParaRPr lang="en-US" sz="2100" dirty="0"/>
          </a:p>
        </p:txBody>
      </p:sp>
      <p:sp>
        <p:nvSpPr>
          <p:cNvPr id="7" name="Text 4"/>
          <p:cNvSpPr/>
          <p:nvPr/>
        </p:nvSpPr>
        <p:spPr>
          <a:xfrm>
            <a:off x="1450181" y="3972282"/>
            <a:ext cx="3014424" cy="1719263"/>
          </a:xfrm>
          <a:prstGeom prst="rect">
            <a:avLst/>
          </a:prstGeom>
          <a:noFill/>
          <a:ln/>
        </p:spPr>
        <p:txBody>
          <a:bodyPr wrap="square" lIns="0" tIns="0" rIns="0" bIns="0" rtlCol="0" anchor="t"/>
          <a:lstStyle/>
          <a:p>
            <a:pPr marL="0" indent="0">
              <a:lnSpc>
                <a:spcPts val="2700"/>
              </a:lnSpc>
              <a:buNone/>
            </a:pPr>
            <a:r>
              <a:rPr lang="en-US" sz="1650" dirty="0">
                <a:solidFill>
                  <a:srgbClr val="2C2821"/>
                </a:solidFill>
                <a:latin typeface="Lora" pitchFamily="34" charset="0"/>
                <a:ea typeface="Lora" pitchFamily="34" charset="-122"/>
                <a:cs typeface="Lora" pitchFamily="34" charset="-120"/>
              </a:rPr>
              <a:t>Organizations receive a vast number of customer inquiries daily, making manual classification challenging and time-consuming.</a:t>
            </a:r>
            <a:endParaRPr lang="en-US" sz="1650" dirty="0"/>
          </a:p>
        </p:txBody>
      </p:sp>
      <p:sp>
        <p:nvSpPr>
          <p:cNvPr id="8" name="Shape 5"/>
          <p:cNvSpPr/>
          <p:nvPr/>
        </p:nvSpPr>
        <p:spPr>
          <a:xfrm>
            <a:off x="4679394" y="3507700"/>
            <a:ext cx="483394" cy="483394"/>
          </a:xfrm>
          <a:prstGeom prst="roundRect">
            <a:avLst>
              <a:gd name="adj" fmla="val 6668"/>
            </a:avLst>
          </a:prstGeom>
          <a:solidFill>
            <a:srgbClr val="F0EDE6"/>
          </a:solidFill>
          <a:ln/>
        </p:spPr>
      </p:sp>
      <p:sp>
        <p:nvSpPr>
          <p:cNvPr id="9" name="Text 6"/>
          <p:cNvSpPr/>
          <p:nvPr/>
        </p:nvSpPr>
        <p:spPr>
          <a:xfrm>
            <a:off x="4841915" y="3588187"/>
            <a:ext cx="158353" cy="322302"/>
          </a:xfrm>
          <a:prstGeom prst="rect">
            <a:avLst/>
          </a:prstGeom>
          <a:noFill/>
          <a:ln/>
        </p:spPr>
        <p:txBody>
          <a:bodyPr wrap="none" lIns="0" tIns="0" rIns="0" bIns="0" rtlCol="0" anchor="t"/>
          <a:lstStyle/>
          <a:p>
            <a:pPr marL="0" indent="0" algn="ctr">
              <a:lnSpc>
                <a:spcPts val="2500"/>
              </a:lnSpc>
              <a:buNone/>
            </a:pPr>
            <a:r>
              <a:rPr lang="en-US" sz="2500" dirty="0">
                <a:solidFill>
                  <a:srgbClr val="2C2821"/>
                </a:solidFill>
                <a:latin typeface="Alice" pitchFamily="34" charset="0"/>
                <a:ea typeface="Alice" pitchFamily="34" charset="-122"/>
                <a:cs typeface="Alice" pitchFamily="34" charset="-120"/>
              </a:rPr>
              <a:t>2</a:t>
            </a:r>
            <a:endParaRPr lang="en-US" sz="2500" dirty="0"/>
          </a:p>
        </p:txBody>
      </p:sp>
      <p:sp>
        <p:nvSpPr>
          <p:cNvPr id="10" name="Text 7"/>
          <p:cNvSpPr/>
          <p:nvPr/>
        </p:nvSpPr>
        <p:spPr>
          <a:xfrm>
            <a:off x="5377577" y="3507700"/>
            <a:ext cx="2686050" cy="335756"/>
          </a:xfrm>
          <a:prstGeom prst="rect">
            <a:avLst/>
          </a:prstGeom>
          <a:noFill/>
          <a:ln/>
        </p:spPr>
        <p:txBody>
          <a:bodyPr wrap="none" lIns="0" tIns="0" rIns="0" bIns="0" rtlCol="0" anchor="t"/>
          <a:lstStyle/>
          <a:p>
            <a:pPr marL="0" indent="0">
              <a:lnSpc>
                <a:spcPts val="2600"/>
              </a:lnSpc>
              <a:buNone/>
            </a:pPr>
            <a:r>
              <a:rPr lang="en-US" sz="2100" dirty="0">
                <a:solidFill>
                  <a:srgbClr val="2C2821"/>
                </a:solidFill>
                <a:latin typeface="Alice" pitchFamily="34" charset="0"/>
                <a:ea typeface="Alice" pitchFamily="34" charset="-122"/>
                <a:cs typeface="Alice" pitchFamily="34" charset="-120"/>
              </a:rPr>
              <a:t>Timely Responses</a:t>
            </a:r>
            <a:endParaRPr lang="en-US" sz="2100" dirty="0"/>
          </a:p>
        </p:txBody>
      </p:sp>
      <p:sp>
        <p:nvSpPr>
          <p:cNvPr id="11" name="Text 8"/>
          <p:cNvSpPr/>
          <p:nvPr/>
        </p:nvSpPr>
        <p:spPr>
          <a:xfrm>
            <a:off x="5377577" y="3972282"/>
            <a:ext cx="3014424" cy="1719263"/>
          </a:xfrm>
          <a:prstGeom prst="rect">
            <a:avLst/>
          </a:prstGeom>
          <a:noFill/>
          <a:ln/>
        </p:spPr>
        <p:txBody>
          <a:bodyPr wrap="square" lIns="0" tIns="0" rIns="0" bIns="0" rtlCol="0" anchor="t"/>
          <a:lstStyle/>
          <a:p>
            <a:pPr marL="0" indent="0">
              <a:lnSpc>
                <a:spcPts val="2700"/>
              </a:lnSpc>
              <a:buNone/>
            </a:pPr>
            <a:r>
              <a:rPr lang="en-US" sz="1650" dirty="0">
                <a:solidFill>
                  <a:srgbClr val="2C2821"/>
                </a:solidFill>
                <a:latin typeface="Lora" pitchFamily="34" charset="0"/>
                <a:ea typeface="Lora" pitchFamily="34" charset="-122"/>
                <a:cs typeface="Lora" pitchFamily="34" charset="-120"/>
              </a:rPr>
              <a:t>Prompt classification is crucial for providing customers with quick and relevant support to improve satisfaction.</a:t>
            </a:r>
            <a:endParaRPr lang="en-US" sz="1650" dirty="0"/>
          </a:p>
        </p:txBody>
      </p:sp>
      <p:sp>
        <p:nvSpPr>
          <p:cNvPr id="12" name="Shape 9"/>
          <p:cNvSpPr/>
          <p:nvPr/>
        </p:nvSpPr>
        <p:spPr>
          <a:xfrm>
            <a:off x="751999" y="6148030"/>
            <a:ext cx="483394" cy="483394"/>
          </a:xfrm>
          <a:prstGeom prst="roundRect">
            <a:avLst>
              <a:gd name="adj" fmla="val 6668"/>
            </a:avLst>
          </a:prstGeom>
          <a:solidFill>
            <a:srgbClr val="F0EDE6"/>
          </a:solidFill>
          <a:ln/>
        </p:spPr>
      </p:sp>
      <p:sp>
        <p:nvSpPr>
          <p:cNvPr id="13" name="Text 10"/>
          <p:cNvSpPr/>
          <p:nvPr/>
        </p:nvSpPr>
        <p:spPr>
          <a:xfrm>
            <a:off x="915114" y="6228517"/>
            <a:ext cx="157043" cy="322302"/>
          </a:xfrm>
          <a:prstGeom prst="rect">
            <a:avLst/>
          </a:prstGeom>
          <a:noFill/>
          <a:ln/>
        </p:spPr>
        <p:txBody>
          <a:bodyPr wrap="none" lIns="0" tIns="0" rIns="0" bIns="0" rtlCol="0" anchor="t"/>
          <a:lstStyle/>
          <a:p>
            <a:pPr marL="0" indent="0" algn="ctr">
              <a:lnSpc>
                <a:spcPts val="2500"/>
              </a:lnSpc>
              <a:buNone/>
            </a:pPr>
            <a:r>
              <a:rPr lang="en-US" sz="2500" dirty="0">
                <a:solidFill>
                  <a:srgbClr val="2C2821"/>
                </a:solidFill>
                <a:latin typeface="Alice" pitchFamily="34" charset="0"/>
                <a:ea typeface="Alice" pitchFamily="34" charset="-122"/>
                <a:cs typeface="Alice" pitchFamily="34" charset="-120"/>
              </a:rPr>
              <a:t>3</a:t>
            </a:r>
            <a:endParaRPr lang="en-US" sz="2500" dirty="0"/>
          </a:p>
        </p:txBody>
      </p:sp>
      <p:sp>
        <p:nvSpPr>
          <p:cNvPr id="14" name="Text 11"/>
          <p:cNvSpPr/>
          <p:nvPr/>
        </p:nvSpPr>
        <p:spPr>
          <a:xfrm>
            <a:off x="1450181" y="6148030"/>
            <a:ext cx="3123962" cy="335756"/>
          </a:xfrm>
          <a:prstGeom prst="rect">
            <a:avLst/>
          </a:prstGeom>
          <a:noFill/>
          <a:ln/>
        </p:spPr>
        <p:txBody>
          <a:bodyPr wrap="none" lIns="0" tIns="0" rIns="0" bIns="0" rtlCol="0" anchor="t"/>
          <a:lstStyle/>
          <a:p>
            <a:pPr marL="0" indent="0">
              <a:lnSpc>
                <a:spcPts val="2600"/>
              </a:lnSpc>
              <a:buNone/>
            </a:pPr>
            <a:r>
              <a:rPr lang="en-US" sz="2100" dirty="0">
                <a:solidFill>
                  <a:srgbClr val="2C2821"/>
                </a:solidFill>
                <a:latin typeface="Alice" pitchFamily="34" charset="0"/>
                <a:ea typeface="Alice" pitchFamily="34" charset="-122"/>
                <a:cs typeface="Alice" pitchFamily="34" charset="-120"/>
              </a:rPr>
              <a:t>Consistent Categorization</a:t>
            </a:r>
            <a:endParaRPr lang="en-US" sz="2100" dirty="0"/>
          </a:p>
        </p:txBody>
      </p:sp>
      <p:sp>
        <p:nvSpPr>
          <p:cNvPr id="15" name="Text 12"/>
          <p:cNvSpPr/>
          <p:nvPr/>
        </p:nvSpPr>
        <p:spPr>
          <a:xfrm>
            <a:off x="1450181" y="6612612"/>
            <a:ext cx="6941820" cy="687705"/>
          </a:xfrm>
          <a:prstGeom prst="rect">
            <a:avLst/>
          </a:prstGeom>
          <a:noFill/>
          <a:ln/>
        </p:spPr>
        <p:txBody>
          <a:bodyPr wrap="square" lIns="0" tIns="0" rIns="0" bIns="0" rtlCol="0" anchor="t"/>
          <a:lstStyle/>
          <a:p>
            <a:pPr marL="0" indent="0">
              <a:lnSpc>
                <a:spcPts val="2700"/>
              </a:lnSpc>
              <a:buNone/>
            </a:pPr>
            <a:r>
              <a:rPr lang="en-US" sz="1650" dirty="0">
                <a:solidFill>
                  <a:srgbClr val="2C2821"/>
                </a:solidFill>
                <a:latin typeface="Lora" pitchFamily="34" charset="0"/>
                <a:ea typeface="Lora" pitchFamily="34" charset="-122"/>
                <a:cs typeface="Lora" pitchFamily="34" charset="-120"/>
              </a:rPr>
              <a:t>Automated classification ensures inquiries are routed to the appropriate teams and handled consistently.</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004060"/>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Leveraging Natural Language Processing (NLP) for Classification</a:t>
            </a:r>
            <a:endParaRPr lang="en-US" sz="4450" dirty="0"/>
          </a:p>
        </p:txBody>
      </p:sp>
      <p:sp>
        <p:nvSpPr>
          <p:cNvPr id="3" name="Text 1"/>
          <p:cNvSpPr/>
          <p:nvPr/>
        </p:nvSpPr>
        <p:spPr>
          <a:xfrm>
            <a:off x="793790" y="398859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Text Analysis</a:t>
            </a:r>
            <a:endParaRPr lang="en-US" sz="2200" dirty="0"/>
          </a:p>
        </p:txBody>
      </p:sp>
      <p:sp>
        <p:nvSpPr>
          <p:cNvPr id="4" name="Text 2"/>
          <p:cNvSpPr/>
          <p:nvPr/>
        </p:nvSpPr>
        <p:spPr>
          <a:xfrm>
            <a:off x="793790" y="456973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NLP techniques analyze the text of customer inquiries to identify key topics, intents, and entities.</a:t>
            </a:r>
            <a:endParaRPr lang="en-US" sz="1750" dirty="0"/>
          </a:p>
        </p:txBody>
      </p:sp>
      <p:sp>
        <p:nvSpPr>
          <p:cNvPr id="5" name="Text 3"/>
          <p:cNvSpPr/>
          <p:nvPr/>
        </p:nvSpPr>
        <p:spPr>
          <a:xfrm>
            <a:off x="5332928" y="398859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Machine Learning</a:t>
            </a:r>
            <a:endParaRPr lang="en-US" sz="2200" dirty="0"/>
          </a:p>
        </p:txBody>
      </p:sp>
      <p:sp>
        <p:nvSpPr>
          <p:cNvPr id="6" name="Text 4"/>
          <p:cNvSpPr/>
          <p:nvPr/>
        </p:nvSpPr>
        <p:spPr>
          <a:xfrm>
            <a:off x="5332928" y="456973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Classification models are trained on historical data to learn patterns and automatically categorize new inquiries.</a:t>
            </a:r>
            <a:endParaRPr lang="en-US" sz="1750" dirty="0"/>
          </a:p>
        </p:txBody>
      </p:sp>
      <p:sp>
        <p:nvSpPr>
          <p:cNvPr id="7" name="Text 5"/>
          <p:cNvSpPr/>
          <p:nvPr/>
        </p:nvSpPr>
        <p:spPr>
          <a:xfrm>
            <a:off x="9872067" y="3988594"/>
            <a:ext cx="3353395" cy="354330"/>
          </a:xfrm>
          <a:prstGeom prst="rect">
            <a:avLst/>
          </a:prstGeom>
          <a:noFill/>
          <a:ln/>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Contextual Understanding</a:t>
            </a:r>
            <a:endParaRPr lang="en-US" sz="2200" dirty="0"/>
          </a:p>
        </p:txBody>
      </p:sp>
      <p:sp>
        <p:nvSpPr>
          <p:cNvPr id="8" name="Text 6"/>
          <p:cNvSpPr/>
          <p:nvPr/>
        </p:nvSpPr>
        <p:spPr>
          <a:xfrm>
            <a:off x="9872067" y="456973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Advanced NLP models can capture the broader context and intent behind customer requests.</a:t>
            </a:r>
            <a:endParaRPr lang="en-US" sz="1750" dirty="0"/>
          </a:p>
        </p:txBody>
      </p:sp>
      <p:sp>
        <p:nvSpPr>
          <p:cNvPr id="9" name="Rectangle 8">
            <a:extLst>
              <a:ext uri="{FF2B5EF4-FFF2-40B4-BE49-F238E27FC236}">
                <a16:creationId xmlns:a16="http://schemas.microsoft.com/office/drawing/2014/main" id="{908C803F-D826-6DAC-72F3-C9EC8778271E}"/>
              </a:ext>
            </a:extLst>
          </p:cNvPr>
          <p:cNvSpPr/>
          <p:nvPr/>
        </p:nvSpPr>
        <p:spPr>
          <a:xfrm>
            <a:off x="12823902" y="7638585"/>
            <a:ext cx="1661532" cy="490654"/>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26877"/>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Key Features and Requirements</a:t>
            </a:r>
            <a:endParaRPr lang="en-US" sz="4450" dirty="0"/>
          </a:p>
        </p:txBody>
      </p:sp>
      <p:sp>
        <p:nvSpPr>
          <p:cNvPr id="4" name="Shape 1"/>
          <p:cNvSpPr/>
          <p:nvPr/>
        </p:nvSpPr>
        <p:spPr>
          <a:xfrm>
            <a:off x="6280190" y="2484596"/>
            <a:ext cx="3664863" cy="2395657"/>
          </a:xfrm>
          <a:prstGeom prst="roundRect">
            <a:avLst>
              <a:gd name="adj" fmla="val 1420"/>
            </a:avLst>
          </a:prstGeom>
          <a:solidFill>
            <a:srgbClr val="F0EDE6"/>
          </a:solidFill>
          <a:ln/>
        </p:spPr>
      </p:sp>
      <p:sp>
        <p:nvSpPr>
          <p:cNvPr id="5" name="Text 2"/>
          <p:cNvSpPr/>
          <p:nvPr/>
        </p:nvSpPr>
        <p:spPr>
          <a:xfrm>
            <a:off x="6507004" y="2711410"/>
            <a:ext cx="3161943" cy="354330"/>
          </a:xfrm>
          <a:prstGeom prst="rect">
            <a:avLst/>
          </a:prstGeom>
          <a:noFill/>
          <a:ln/>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Multi-label Classification</a:t>
            </a:r>
            <a:endParaRPr lang="en-US" sz="2200" dirty="0"/>
          </a:p>
        </p:txBody>
      </p:sp>
      <p:sp>
        <p:nvSpPr>
          <p:cNvPr id="6" name="Text 3"/>
          <p:cNvSpPr/>
          <p:nvPr/>
        </p:nvSpPr>
        <p:spPr>
          <a:xfrm>
            <a:off x="6507004" y="3201829"/>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Ability to assign multiple categories to a single inquiry to capture its complexity.</a:t>
            </a:r>
            <a:endParaRPr lang="en-US" sz="1750" dirty="0"/>
          </a:p>
        </p:txBody>
      </p:sp>
      <p:sp>
        <p:nvSpPr>
          <p:cNvPr id="7" name="Shape 4"/>
          <p:cNvSpPr/>
          <p:nvPr/>
        </p:nvSpPr>
        <p:spPr>
          <a:xfrm>
            <a:off x="10171867" y="2484596"/>
            <a:ext cx="3664863" cy="2395657"/>
          </a:xfrm>
          <a:prstGeom prst="roundRect">
            <a:avLst>
              <a:gd name="adj" fmla="val 1420"/>
            </a:avLst>
          </a:prstGeom>
          <a:solidFill>
            <a:srgbClr val="F0EDE6"/>
          </a:solidFill>
          <a:ln/>
        </p:spPr>
      </p:sp>
      <p:sp>
        <p:nvSpPr>
          <p:cNvPr id="8" name="Text 5"/>
          <p:cNvSpPr/>
          <p:nvPr/>
        </p:nvSpPr>
        <p:spPr>
          <a:xfrm>
            <a:off x="10398681" y="271141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Scalability</a:t>
            </a:r>
            <a:endParaRPr lang="en-US" sz="2200" dirty="0"/>
          </a:p>
        </p:txBody>
      </p:sp>
      <p:sp>
        <p:nvSpPr>
          <p:cNvPr id="9" name="Text 6"/>
          <p:cNvSpPr/>
          <p:nvPr/>
        </p:nvSpPr>
        <p:spPr>
          <a:xfrm>
            <a:off x="10398681" y="3201829"/>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Handle high volumes of inquiries with low latency and maintain accurate classifications.</a:t>
            </a:r>
            <a:endParaRPr lang="en-US" sz="1750" dirty="0"/>
          </a:p>
        </p:txBody>
      </p:sp>
      <p:sp>
        <p:nvSpPr>
          <p:cNvPr id="10" name="Shape 7"/>
          <p:cNvSpPr/>
          <p:nvPr/>
        </p:nvSpPr>
        <p:spPr>
          <a:xfrm>
            <a:off x="6280190" y="5107067"/>
            <a:ext cx="3664863" cy="2395657"/>
          </a:xfrm>
          <a:prstGeom prst="roundRect">
            <a:avLst>
              <a:gd name="adj" fmla="val 1420"/>
            </a:avLst>
          </a:prstGeom>
          <a:solidFill>
            <a:srgbClr val="F0EDE6"/>
          </a:solidFill>
          <a:ln/>
        </p:spPr>
      </p:sp>
      <p:sp>
        <p:nvSpPr>
          <p:cNvPr id="11" name="Text 8"/>
          <p:cNvSpPr/>
          <p:nvPr/>
        </p:nvSpPr>
        <p:spPr>
          <a:xfrm>
            <a:off x="6507004" y="5333881"/>
            <a:ext cx="3116223" cy="354330"/>
          </a:xfrm>
          <a:prstGeom prst="rect">
            <a:avLst/>
          </a:prstGeom>
          <a:noFill/>
          <a:ln/>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Customizable Taxonomy</a:t>
            </a:r>
            <a:endParaRPr lang="en-US" sz="2200" dirty="0"/>
          </a:p>
        </p:txBody>
      </p:sp>
      <p:sp>
        <p:nvSpPr>
          <p:cNvPr id="12" name="Text 9"/>
          <p:cNvSpPr/>
          <p:nvPr/>
        </p:nvSpPr>
        <p:spPr>
          <a:xfrm>
            <a:off x="6507004" y="5824299"/>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Flexible to adapt to an organization's specific support categories and workflows.</a:t>
            </a:r>
            <a:endParaRPr lang="en-US" sz="1750" dirty="0"/>
          </a:p>
        </p:txBody>
      </p:sp>
      <p:sp>
        <p:nvSpPr>
          <p:cNvPr id="13" name="Shape 10"/>
          <p:cNvSpPr/>
          <p:nvPr/>
        </p:nvSpPr>
        <p:spPr>
          <a:xfrm>
            <a:off x="10171867" y="5107067"/>
            <a:ext cx="3664863" cy="2395657"/>
          </a:xfrm>
          <a:prstGeom prst="roundRect">
            <a:avLst>
              <a:gd name="adj" fmla="val 1420"/>
            </a:avLst>
          </a:prstGeom>
          <a:solidFill>
            <a:srgbClr val="F0EDE6"/>
          </a:solidFill>
          <a:ln/>
        </p:spPr>
      </p:sp>
      <p:sp>
        <p:nvSpPr>
          <p:cNvPr id="14" name="Text 11"/>
          <p:cNvSpPr/>
          <p:nvPr/>
        </p:nvSpPr>
        <p:spPr>
          <a:xfrm>
            <a:off x="10398681" y="5333881"/>
            <a:ext cx="2995017" cy="354330"/>
          </a:xfrm>
          <a:prstGeom prst="rect">
            <a:avLst/>
          </a:prstGeom>
          <a:noFill/>
          <a:ln/>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Explainable Predictions</a:t>
            </a:r>
            <a:endParaRPr lang="en-US" sz="2200" dirty="0"/>
          </a:p>
        </p:txBody>
      </p:sp>
      <p:sp>
        <p:nvSpPr>
          <p:cNvPr id="15" name="Text 12"/>
          <p:cNvSpPr/>
          <p:nvPr/>
        </p:nvSpPr>
        <p:spPr>
          <a:xfrm>
            <a:off x="10398681" y="5824299"/>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Provide insights into the reasoning behind the automated classifications.</a:t>
            </a:r>
            <a:endParaRPr lang="en-US" sz="1750" dirty="0"/>
          </a:p>
        </p:txBody>
      </p:sp>
      <p:sp>
        <p:nvSpPr>
          <p:cNvPr id="16" name="Rectangle 15">
            <a:extLst>
              <a:ext uri="{FF2B5EF4-FFF2-40B4-BE49-F238E27FC236}">
                <a16:creationId xmlns:a16="http://schemas.microsoft.com/office/drawing/2014/main" id="{6B24F2C1-E545-4F17-051C-F4FABA7A53B5}"/>
              </a:ext>
            </a:extLst>
          </p:cNvPr>
          <p:cNvSpPr/>
          <p:nvPr/>
        </p:nvSpPr>
        <p:spPr>
          <a:xfrm>
            <a:off x="12823902" y="7638585"/>
            <a:ext cx="1661532" cy="490654"/>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5296" y="824508"/>
            <a:ext cx="7766209" cy="1230154"/>
          </a:xfrm>
          <a:prstGeom prst="rect">
            <a:avLst/>
          </a:prstGeom>
          <a:noFill/>
          <a:ln/>
        </p:spPr>
        <p:txBody>
          <a:bodyPr wrap="square" lIns="0" tIns="0" rIns="0" bIns="0" rtlCol="0" anchor="t"/>
          <a:lstStyle/>
          <a:p>
            <a:pPr marL="0" indent="0">
              <a:lnSpc>
                <a:spcPts val="4800"/>
              </a:lnSpc>
              <a:buNone/>
            </a:pPr>
            <a:r>
              <a:rPr lang="en-US" sz="3850" dirty="0">
                <a:solidFill>
                  <a:srgbClr val="233E32"/>
                </a:solidFill>
                <a:latin typeface="Alice" pitchFamily="34" charset="0"/>
                <a:ea typeface="Alice" pitchFamily="34" charset="-122"/>
                <a:cs typeface="Alice" pitchFamily="34" charset="-120"/>
              </a:rPr>
              <a:t>Developing and Training the NLP-based Classification Model</a:t>
            </a:r>
            <a:endParaRPr lang="en-US" sz="3850" dirty="0"/>
          </a:p>
        </p:txBody>
      </p:sp>
      <p:sp>
        <p:nvSpPr>
          <p:cNvPr id="4" name="Shape 1"/>
          <p:cNvSpPr/>
          <p:nvPr/>
        </p:nvSpPr>
        <p:spPr>
          <a:xfrm>
            <a:off x="6459141" y="2349937"/>
            <a:ext cx="22860" cy="5055037"/>
          </a:xfrm>
          <a:prstGeom prst="roundRect">
            <a:avLst>
              <a:gd name="adj" fmla="val 129169"/>
            </a:avLst>
          </a:prstGeom>
          <a:solidFill>
            <a:srgbClr val="D6D3CC"/>
          </a:solidFill>
          <a:ln/>
        </p:spPr>
      </p:sp>
      <p:sp>
        <p:nvSpPr>
          <p:cNvPr id="5" name="Shape 2"/>
          <p:cNvSpPr/>
          <p:nvPr/>
        </p:nvSpPr>
        <p:spPr>
          <a:xfrm>
            <a:off x="6669167" y="2781419"/>
            <a:ext cx="688896" cy="22860"/>
          </a:xfrm>
          <a:prstGeom prst="roundRect">
            <a:avLst>
              <a:gd name="adj" fmla="val 129169"/>
            </a:avLst>
          </a:prstGeom>
          <a:solidFill>
            <a:srgbClr val="D6D3CC"/>
          </a:solidFill>
          <a:ln/>
        </p:spPr>
      </p:sp>
      <p:sp>
        <p:nvSpPr>
          <p:cNvPr id="6" name="Shape 3"/>
          <p:cNvSpPr/>
          <p:nvPr/>
        </p:nvSpPr>
        <p:spPr>
          <a:xfrm>
            <a:off x="6249114" y="2571393"/>
            <a:ext cx="442913" cy="442913"/>
          </a:xfrm>
          <a:prstGeom prst="roundRect">
            <a:avLst>
              <a:gd name="adj" fmla="val 6667"/>
            </a:avLst>
          </a:prstGeom>
          <a:solidFill>
            <a:srgbClr val="F0EDE6"/>
          </a:solidFill>
          <a:ln/>
        </p:spPr>
      </p:sp>
      <p:sp>
        <p:nvSpPr>
          <p:cNvPr id="7" name="Text 4"/>
          <p:cNvSpPr/>
          <p:nvPr/>
        </p:nvSpPr>
        <p:spPr>
          <a:xfrm>
            <a:off x="6407348" y="2645212"/>
            <a:ext cx="126444" cy="295275"/>
          </a:xfrm>
          <a:prstGeom prst="rect">
            <a:avLst/>
          </a:prstGeom>
          <a:noFill/>
          <a:ln/>
        </p:spPr>
        <p:txBody>
          <a:bodyPr wrap="none" lIns="0" tIns="0" rIns="0" bIns="0" rtlCol="0" anchor="t"/>
          <a:lstStyle/>
          <a:p>
            <a:pPr marL="0" indent="0" algn="ctr">
              <a:lnSpc>
                <a:spcPts val="2300"/>
              </a:lnSpc>
              <a:buNone/>
            </a:pPr>
            <a:r>
              <a:rPr lang="en-US" sz="2300" dirty="0">
                <a:solidFill>
                  <a:srgbClr val="2C2821"/>
                </a:solidFill>
                <a:latin typeface="Alice" pitchFamily="34" charset="0"/>
                <a:ea typeface="Alice" pitchFamily="34" charset="-122"/>
                <a:cs typeface="Alice" pitchFamily="34" charset="-120"/>
              </a:rPr>
              <a:t>1</a:t>
            </a:r>
            <a:endParaRPr lang="en-US" sz="2300" dirty="0"/>
          </a:p>
        </p:txBody>
      </p:sp>
      <p:sp>
        <p:nvSpPr>
          <p:cNvPr id="8" name="Text 5"/>
          <p:cNvSpPr/>
          <p:nvPr/>
        </p:nvSpPr>
        <p:spPr>
          <a:xfrm>
            <a:off x="7553206" y="2546747"/>
            <a:ext cx="2460665" cy="307538"/>
          </a:xfrm>
          <a:prstGeom prst="rect">
            <a:avLst/>
          </a:prstGeom>
          <a:noFill/>
          <a:ln/>
        </p:spPr>
        <p:txBody>
          <a:bodyPr wrap="none" lIns="0" tIns="0" rIns="0" bIns="0" rtlCol="0" anchor="t"/>
          <a:lstStyle/>
          <a:p>
            <a:pPr marL="0" indent="0" algn="l">
              <a:lnSpc>
                <a:spcPts val="2400"/>
              </a:lnSpc>
              <a:buNone/>
            </a:pPr>
            <a:r>
              <a:rPr lang="en-US" sz="1900" dirty="0">
                <a:solidFill>
                  <a:srgbClr val="2C2821"/>
                </a:solidFill>
                <a:latin typeface="Alice" pitchFamily="34" charset="0"/>
                <a:ea typeface="Alice" pitchFamily="34" charset="-122"/>
                <a:cs typeface="Alice" pitchFamily="34" charset="-120"/>
              </a:rPr>
              <a:t>Data Preparation</a:t>
            </a:r>
            <a:endParaRPr lang="en-US" sz="1900" dirty="0"/>
          </a:p>
        </p:txBody>
      </p:sp>
      <p:sp>
        <p:nvSpPr>
          <p:cNvPr id="9" name="Text 6"/>
          <p:cNvSpPr/>
          <p:nvPr/>
        </p:nvSpPr>
        <p:spPr>
          <a:xfrm>
            <a:off x="7553206" y="2972395"/>
            <a:ext cx="6388298" cy="629603"/>
          </a:xfrm>
          <a:prstGeom prst="rect">
            <a:avLst/>
          </a:prstGeom>
          <a:noFill/>
          <a:ln/>
        </p:spPr>
        <p:txBody>
          <a:bodyPr wrap="square" lIns="0" tIns="0" rIns="0" bIns="0" rtlCol="0" anchor="t"/>
          <a:lstStyle/>
          <a:p>
            <a:pPr marL="0" indent="0" algn="l">
              <a:lnSpc>
                <a:spcPts val="2450"/>
              </a:lnSpc>
              <a:buNone/>
            </a:pPr>
            <a:r>
              <a:rPr lang="en-US" sz="1550" dirty="0">
                <a:solidFill>
                  <a:srgbClr val="2C2821"/>
                </a:solidFill>
                <a:latin typeface="Lora" pitchFamily="34" charset="0"/>
                <a:ea typeface="Lora" pitchFamily="34" charset="-122"/>
                <a:cs typeface="Lora" pitchFamily="34" charset="-120"/>
              </a:rPr>
              <a:t>Collect and preprocess a diverse dataset of historical customer inquiries and their corresponding classifications.</a:t>
            </a:r>
            <a:endParaRPr lang="en-US" sz="1550" dirty="0"/>
          </a:p>
        </p:txBody>
      </p:sp>
      <p:sp>
        <p:nvSpPr>
          <p:cNvPr id="10" name="Shape 7"/>
          <p:cNvSpPr/>
          <p:nvPr/>
        </p:nvSpPr>
        <p:spPr>
          <a:xfrm>
            <a:off x="6669167" y="4427101"/>
            <a:ext cx="688896" cy="22860"/>
          </a:xfrm>
          <a:prstGeom prst="roundRect">
            <a:avLst>
              <a:gd name="adj" fmla="val 129169"/>
            </a:avLst>
          </a:prstGeom>
          <a:solidFill>
            <a:srgbClr val="D6D3CC"/>
          </a:solidFill>
          <a:ln/>
        </p:spPr>
      </p:sp>
      <p:sp>
        <p:nvSpPr>
          <p:cNvPr id="11" name="Shape 8"/>
          <p:cNvSpPr/>
          <p:nvPr/>
        </p:nvSpPr>
        <p:spPr>
          <a:xfrm>
            <a:off x="6249114" y="4217075"/>
            <a:ext cx="442913" cy="442913"/>
          </a:xfrm>
          <a:prstGeom prst="roundRect">
            <a:avLst>
              <a:gd name="adj" fmla="val 6667"/>
            </a:avLst>
          </a:prstGeom>
          <a:solidFill>
            <a:srgbClr val="F0EDE6"/>
          </a:solidFill>
          <a:ln/>
        </p:spPr>
      </p:sp>
      <p:sp>
        <p:nvSpPr>
          <p:cNvPr id="12" name="Text 9"/>
          <p:cNvSpPr/>
          <p:nvPr/>
        </p:nvSpPr>
        <p:spPr>
          <a:xfrm>
            <a:off x="6398062" y="4290893"/>
            <a:ext cx="145018" cy="295275"/>
          </a:xfrm>
          <a:prstGeom prst="rect">
            <a:avLst/>
          </a:prstGeom>
          <a:noFill/>
          <a:ln/>
        </p:spPr>
        <p:txBody>
          <a:bodyPr wrap="none" lIns="0" tIns="0" rIns="0" bIns="0" rtlCol="0" anchor="t"/>
          <a:lstStyle/>
          <a:p>
            <a:pPr marL="0" indent="0" algn="ctr">
              <a:lnSpc>
                <a:spcPts val="2300"/>
              </a:lnSpc>
              <a:buNone/>
            </a:pPr>
            <a:r>
              <a:rPr lang="en-US" sz="2300" dirty="0">
                <a:solidFill>
                  <a:srgbClr val="2C2821"/>
                </a:solidFill>
                <a:latin typeface="Alice" pitchFamily="34" charset="0"/>
                <a:ea typeface="Alice" pitchFamily="34" charset="-122"/>
                <a:cs typeface="Alice" pitchFamily="34" charset="-120"/>
              </a:rPr>
              <a:t>2</a:t>
            </a:r>
            <a:endParaRPr lang="en-US" sz="2300" dirty="0"/>
          </a:p>
        </p:txBody>
      </p:sp>
      <p:sp>
        <p:nvSpPr>
          <p:cNvPr id="13" name="Text 10"/>
          <p:cNvSpPr/>
          <p:nvPr/>
        </p:nvSpPr>
        <p:spPr>
          <a:xfrm>
            <a:off x="7553206" y="4192429"/>
            <a:ext cx="2460665" cy="307538"/>
          </a:xfrm>
          <a:prstGeom prst="rect">
            <a:avLst/>
          </a:prstGeom>
          <a:noFill/>
          <a:ln/>
        </p:spPr>
        <p:txBody>
          <a:bodyPr wrap="none" lIns="0" tIns="0" rIns="0" bIns="0" rtlCol="0" anchor="t"/>
          <a:lstStyle/>
          <a:p>
            <a:pPr marL="0" indent="0" algn="l">
              <a:lnSpc>
                <a:spcPts val="2400"/>
              </a:lnSpc>
              <a:buNone/>
            </a:pPr>
            <a:r>
              <a:rPr lang="en-US" sz="1900" dirty="0">
                <a:solidFill>
                  <a:srgbClr val="2C2821"/>
                </a:solidFill>
                <a:latin typeface="Alice" pitchFamily="34" charset="0"/>
                <a:ea typeface="Alice" pitchFamily="34" charset="-122"/>
                <a:cs typeface="Alice" pitchFamily="34" charset="-120"/>
              </a:rPr>
              <a:t>Model Selection</a:t>
            </a:r>
            <a:endParaRPr lang="en-US" sz="1900" dirty="0"/>
          </a:p>
        </p:txBody>
      </p:sp>
      <p:sp>
        <p:nvSpPr>
          <p:cNvPr id="14" name="Text 11"/>
          <p:cNvSpPr/>
          <p:nvPr/>
        </p:nvSpPr>
        <p:spPr>
          <a:xfrm>
            <a:off x="7553206" y="4618077"/>
            <a:ext cx="6388298" cy="944404"/>
          </a:xfrm>
          <a:prstGeom prst="rect">
            <a:avLst/>
          </a:prstGeom>
          <a:noFill/>
          <a:ln/>
        </p:spPr>
        <p:txBody>
          <a:bodyPr wrap="square" lIns="0" tIns="0" rIns="0" bIns="0" rtlCol="0" anchor="t"/>
          <a:lstStyle/>
          <a:p>
            <a:pPr marL="0" indent="0" algn="l">
              <a:lnSpc>
                <a:spcPts val="2450"/>
              </a:lnSpc>
              <a:buNone/>
            </a:pPr>
            <a:r>
              <a:rPr lang="en-US" sz="1550" dirty="0">
                <a:solidFill>
                  <a:srgbClr val="2C2821"/>
                </a:solidFill>
                <a:latin typeface="Lora" pitchFamily="34" charset="0"/>
                <a:ea typeface="Lora" pitchFamily="34" charset="-122"/>
                <a:cs typeface="Lora" pitchFamily="34" charset="-120"/>
              </a:rPr>
              <a:t>Choose an appropriate NLP-based classification algorithm, such as Transformer-based models, that can handle the complexity of customer inquiries.</a:t>
            </a:r>
            <a:endParaRPr lang="en-US" sz="1550" dirty="0"/>
          </a:p>
        </p:txBody>
      </p:sp>
      <p:sp>
        <p:nvSpPr>
          <p:cNvPr id="15" name="Shape 12"/>
          <p:cNvSpPr/>
          <p:nvPr/>
        </p:nvSpPr>
        <p:spPr>
          <a:xfrm>
            <a:off x="6669167" y="6387584"/>
            <a:ext cx="688896" cy="22860"/>
          </a:xfrm>
          <a:prstGeom prst="roundRect">
            <a:avLst>
              <a:gd name="adj" fmla="val 129169"/>
            </a:avLst>
          </a:prstGeom>
          <a:solidFill>
            <a:srgbClr val="D6D3CC"/>
          </a:solidFill>
          <a:ln/>
        </p:spPr>
      </p:sp>
      <p:sp>
        <p:nvSpPr>
          <p:cNvPr id="16" name="Shape 13"/>
          <p:cNvSpPr/>
          <p:nvPr/>
        </p:nvSpPr>
        <p:spPr>
          <a:xfrm>
            <a:off x="6249114" y="6177558"/>
            <a:ext cx="442913" cy="442913"/>
          </a:xfrm>
          <a:prstGeom prst="roundRect">
            <a:avLst>
              <a:gd name="adj" fmla="val 6667"/>
            </a:avLst>
          </a:prstGeom>
          <a:solidFill>
            <a:srgbClr val="F0EDE6"/>
          </a:solidFill>
          <a:ln/>
        </p:spPr>
      </p:sp>
      <p:sp>
        <p:nvSpPr>
          <p:cNvPr id="17" name="Text 14"/>
          <p:cNvSpPr/>
          <p:nvPr/>
        </p:nvSpPr>
        <p:spPr>
          <a:xfrm>
            <a:off x="6398657" y="6251377"/>
            <a:ext cx="143828" cy="295275"/>
          </a:xfrm>
          <a:prstGeom prst="rect">
            <a:avLst/>
          </a:prstGeom>
          <a:noFill/>
          <a:ln/>
        </p:spPr>
        <p:txBody>
          <a:bodyPr wrap="none" lIns="0" tIns="0" rIns="0" bIns="0" rtlCol="0" anchor="t"/>
          <a:lstStyle/>
          <a:p>
            <a:pPr marL="0" indent="0" algn="ctr">
              <a:lnSpc>
                <a:spcPts val="2300"/>
              </a:lnSpc>
              <a:buNone/>
            </a:pPr>
            <a:r>
              <a:rPr lang="en-US" sz="2300" dirty="0">
                <a:solidFill>
                  <a:srgbClr val="2C2821"/>
                </a:solidFill>
                <a:latin typeface="Alice" pitchFamily="34" charset="0"/>
                <a:ea typeface="Alice" pitchFamily="34" charset="-122"/>
                <a:cs typeface="Alice" pitchFamily="34" charset="-120"/>
              </a:rPr>
              <a:t>3</a:t>
            </a:r>
            <a:endParaRPr lang="en-US" sz="2300" dirty="0"/>
          </a:p>
        </p:txBody>
      </p:sp>
      <p:sp>
        <p:nvSpPr>
          <p:cNvPr id="18" name="Text 15"/>
          <p:cNvSpPr/>
          <p:nvPr/>
        </p:nvSpPr>
        <p:spPr>
          <a:xfrm>
            <a:off x="7553206" y="6152912"/>
            <a:ext cx="2460665" cy="307538"/>
          </a:xfrm>
          <a:prstGeom prst="rect">
            <a:avLst/>
          </a:prstGeom>
          <a:noFill/>
          <a:ln/>
        </p:spPr>
        <p:txBody>
          <a:bodyPr wrap="none" lIns="0" tIns="0" rIns="0" bIns="0" rtlCol="0" anchor="t"/>
          <a:lstStyle/>
          <a:p>
            <a:pPr marL="0" indent="0" algn="l">
              <a:lnSpc>
                <a:spcPts val="2400"/>
              </a:lnSpc>
              <a:buNone/>
            </a:pPr>
            <a:r>
              <a:rPr lang="en-US" sz="1900" dirty="0">
                <a:solidFill>
                  <a:srgbClr val="2C2821"/>
                </a:solidFill>
                <a:latin typeface="Alice" pitchFamily="34" charset="0"/>
                <a:ea typeface="Alice" pitchFamily="34" charset="-122"/>
                <a:cs typeface="Alice" pitchFamily="34" charset="-120"/>
              </a:rPr>
              <a:t>Model Training</a:t>
            </a:r>
            <a:endParaRPr lang="en-US" sz="1900" dirty="0"/>
          </a:p>
        </p:txBody>
      </p:sp>
      <p:sp>
        <p:nvSpPr>
          <p:cNvPr id="19" name="Text 16"/>
          <p:cNvSpPr/>
          <p:nvPr/>
        </p:nvSpPr>
        <p:spPr>
          <a:xfrm>
            <a:off x="7553206" y="6578560"/>
            <a:ext cx="6388298" cy="629603"/>
          </a:xfrm>
          <a:prstGeom prst="rect">
            <a:avLst/>
          </a:prstGeom>
          <a:noFill/>
          <a:ln/>
        </p:spPr>
        <p:txBody>
          <a:bodyPr wrap="square" lIns="0" tIns="0" rIns="0" bIns="0" rtlCol="0" anchor="t"/>
          <a:lstStyle/>
          <a:p>
            <a:pPr marL="0" indent="0" algn="l">
              <a:lnSpc>
                <a:spcPts val="2450"/>
              </a:lnSpc>
              <a:buNone/>
            </a:pPr>
            <a:r>
              <a:rPr lang="en-US" sz="1550" dirty="0">
                <a:solidFill>
                  <a:srgbClr val="2C2821"/>
                </a:solidFill>
                <a:latin typeface="Lora" pitchFamily="34" charset="0"/>
                <a:ea typeface="Lora" pitchFamily="34" charset="-122"/>
                <a:cs typeface="Lora" pitchFamily="34" charset="-120"/>
              </a:rPr>
              <a:t>Train the selected model on the prepared dataset, fine-tuning and optimizing its performance through iterative cycles.</a:t>
            </a:r>
            <a:endParaRPr lang="en-US" sz="1550" dirty="0"/>
          </a:p>
        </p:txBody>
      </p:sp>
      <p:sp>
        <p:nvSpPr>
          <p:cNvPr id="20" name="Rectangle 19">
            <a:extLst>
              <a:ext uri="{FF2B5EF4-FFF2-40B4-BE49-F238E27FC236}">
                <a16:creationId xmlns:a16="http://schemas.microsoft.com/office/drawing/2014/main" id="{6C24AC2E-D406-6B94-2BA4-414DC9BB082A}"/>
              </a:ext>
            </a:extLst>
          </p:cNvPr>
          <p:cNvSpPr/>
          <p:nvPr/>
        </p:nvSpPr>
        <p:spPr>
          <a:xfrm>
            <a:off x="12823902" y="7638585"/>
            <a:ext cx="1661532" cy="490654"/>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7434" y="1100257"/>
            <a:ext cx="7442359" cy="581263"/>
          </a:xfrm>
          <a:prstGeom prst="rect">
            <a:avLst/>
          </a:prstGeom>
          <a:noFill/>
          <a:ln/>
        </p:spPr>
        <p:txBody>
          <a:bodyPr wrap="none" lIns="0" tIns="0" rIns="0" bIns="0" rtlCol="0" anchor="t"/>
          <a:lstStyle/>
          <a:p>
            <a:pPr marL="0" indent="0">
              <a:lnSpc>
                <a:spcPts val="4550"/>
              </a:lnSpc>
              <a:buNone/>
            </a:pPr>
            <a:r>
              <a:rPr lang="en-US" sz="3650" dirty="0">
                <a:solidFill>
                  <a:srgbClr val="233E32"/>
                </a:solidFill>
                <a:latin typeface="Alice" pitchFamily="34" charset="0"/>
                <a:ea typeface="Alice" pitchFamily="34" charset="-122"/>
                <a:cs typeface="Alice" pitchFamily="34" charset="-120"/>
              </a:rPr>
              <a:t>Deployment and Real-World Impact</a:t>
            </a:r>
            <a:endParaRPr lang="en-US" sz="3650" dirty="0"/>
          </a:p>
        </p:txBody>
      </p:sp>
      <p:pic>
        <p:nvPicPr>
          <p:cNvPr id="4" name="Image 1" descr="preencoded.png"/>
          <p:cNvPicPr>
            <a:picLocks noChangeAspect="1"/>
          </p:cNvPicPr>
          <p:nvPr/>
        </p:nvPicPr>
        <p:blipFill>
          <a:blip r:embed="rId4"/>
          <a:stretch>
            <a:fillRect/>
          </a:stretch>
        </p:blipFill>
        <p:spPr>
          <a:xfrm>
            <a:off x="6137434" y="1960483"/>
            <a:ext cx="465058" cy="465058"/>
          </a:xfrm>
          <a:prstGeom prst="rect">
            <a:avLst/>
          </a:prstGeom>
        </p:spPr>
      </p:pic>
      <p:sp>
        <p:nvSpPr>
          <p:cNvPr id="5" name="Text 1"/>
          <p:cNvSpPr/>
          <p:nvPr/>
        </p:nvSpPr>
        <p:spPr>
          <a:xfrm>
            <a:off x="6137434" y="2611517"/>
            <a:ext cx="2365058" cy="290632"/>
          </a:xfrm>
          <a:prstGeom prst="rect">
            <a:avLst/>
          </a:prstGeom>
          <a:noFill/>
          <a:ln/>
        </p:spPr>
        <p:txBody>
          <a:bodyPr wrap="none" lIns="0" tIns="0" rIns="0" bIns="0" rtlCol="0" anchor="t"/>
          <a:lstStyle/>
          <a:p>
            <a:pPr marL="0" indent="0" algn="l">
              <a:lnSpc>
                <a:spcPts val="2250"/>
              </a:lnSpc>
              <a:buNone/>
            </a:pPr>
            <a:r>
              <a:rPr lang="en-US" sz="1800" dirty="0">
                <a:solidFill>
                  <a:srgbClr val="2C2821"/>
                </a:solidFill>
                <a:latin typeface="Alice" pitchFamily="34" charset="0"/>
                <a:ea typeface="Alice" pitchFamily="34" charset="-122"/>
                <a:cs typeface="Alice" pitchFamily="34" charset="-120"/>
              </a:rPr>
              <a:t>Faster Response Times</a:t>
            </a:r>
            <a:endParaRPr lang="en-US" sz="1800" dirty="0"/>
          </a:p>
        </p:txBody>
      </p:sp>
      <p:sp>
        <p:nvSpPr>
          <p:cNvPr id="6" name="Text 2"/>
          <p:cNvSpPr/>
          <p:nvPr/>
        </p:nvSpPr>
        <p:spPr>
          <a:xfrm>
            <a:off x="6137434" y="3013710"/>
            <a:ext cx="7841933" cy="297656"/>
          </a:xfrm>
          <a:prstGeom prst="rect">
            <a:avLst/>
          </a:prstGeom>
          <a:noFill/>
          <a:ln/>
        </p:spPr>
        <p:txBody>
          <a:bodyPr wrap="none" lIns="0" tIns="0" rIns="0" bIns="0" rtlCol="0" anchor="t"/>
          <a:lstStyle/>
          <a:p>
            <a:pPr marL="0" indent="0" algn="l">
              <a:lnSpc>
                <a:spcPts val="2300"/>
              </a:lnSpc>
              <a:buNone/>
            </a:pPr>
            <a:r>
              <a:rPr lang="en-US" sz="1450" dirty="0">
                <a:solidFill>
                  <a:srgbClr val="2C2821"/>
                </a:solidFill>
                <a:latin typeface="Lora" pitchFamily="34" charset="0"/>
                <a:ea typeface="Lora" pitchFamily="34" charset="-122"/>
                <a:cs typeface="Lora" pitchFamily="34" charset="-120"/>
              </a:rPr>
              <a:t>Automated classification enables prompt routing of inquiries to the right support teams.</a:t>
            </a:r>
            <a:endParaRPr lang="en-US" sz="1450" dirty="0"/>
          </a:p>
        </p:txBody>
      </p:sp>
      <p:pic>
        <p:nvPicPr>
          <p:cNvPr id="7" name="Image 2" descr="preencoded.png"/>
          <p:cNvPicPr>
            <a:picLocks noChangeAspect="1"/>
          </p:cNvPicPr>
          <p:nvPr/>
        </p:nvPicPr>
        <p:blipFill>
          <a:blip r:embed="rId5"/>
          <a:stretch>
            <a:fillRect/>
          </a:stretch>
        </p:blipFill>
        <p:spPr>
          <a:xfrm>
            <a:off x="6137434" y="3869412"/>
            <a:ext cx="465058" cy="465058"/>
          </a:xfrm>
          <a:prstGeom prst="rect">
            <a:avLst/>
          </a:prstGeom>
        </p:spPr>
      </p:pic>
      <p:sp>
        <p:nvSpPr>
          <p:cNvPr id="8" name="Text 3"/>
          <p:cNvSpPr/>
          <p:nvPr/>
        </p:nvSpPr>
        <p:spPr>
          <a:xfrm>
            <a:off x="6137434" y="4520446"/>
            <a:ext cx="2325410" cy="290632"/>
          </a:xfrm>
          <a:prstGeom prst="rect">
            <a:avLst/>
          </a:prstGeom>
          <a:noFill/>
          <a:ln/>
        </p:spPr>
        <p:txBody>
          <a:bodyPr wrap="none" lIns="0" tIns="0" rIns="0" bIns="0" rtlCol="0" anchor="t"/>
          <a:lstStyle/>
          <a:p>
            <a:pPr marL="0" indent="0" algn="l">
              <a:lnSpc>
                <a:spcPts val="2250"/>
              </a:lnSpc>
              <a:buNone/>
            </a:pPr>
            <a:r>
              <a:rPr lang="en-US" sz="1800" dirty="0">
                <a:solidFill>
                  <a:srgbClr val="2C2821"/>
                </a:solidFill>
                <a:latin typeface="Alice" pitchFamily="34" charset="0"/>
                <a:ea typeface="Alice" pitchFamily="34" charset="-122"/>
                <a:cs typeface="Alice" pitchFamily="34" charset="-120"/>
              </a:rPr>
              <a:t>Improved Efficiency</a:t>
            </a:r>
            <a:endParaRPr lang="en-US" sz="1800" dirty="0"/>
          </a:p>
        </p:txBody>
      </p:sp>
      <p:sp>
        <p:nvSpPr>
          <p:cNvPr id="9" name="Text 4"/>
          <p:cNvSpPr/>
          <p:nvPr/>
        </p:nvSpPr>
        <p:spPr>
          <a:xfrm>
            <a:off x="6137434" y="4922639"/>
            <a:ext cx="7841933" cy="297656"/>
          </a:xfrm>
          <a:prstGeom prst="rect">
            <a:avLst/>
          </a:prstGeom>
          <a:noFill/>
          <a:ln/>
        </p:spPr>
        <p:txBody>
          <a:bodyPr wrap="none" lIns="0" tIns="0" rIns="0" bIns="0" rtlCol="0" anchor="t"/>
          <a:lstStyle/>
          <a:p>
            <a:pPr marL="0" indent="0" algn="l">
              <a:lnSpc>
                <a:spcPts val="2300"/>
              </a:lnSpc>
              <a:buNone/>
            </a:pPr>
            <a:r>
              <a:rPr lang="en-US" sz="1450" dirty="0">
                <a:solidFill>
                  <a:srgbClr val="2C2821"/>
                </a:solidFill>
                <a:latin typeface="Lora" pitchFamily="34" charset="0"/>
                <a:ea typeface="Lora" pitchFamily="34" charset="-122"/>
                <a:cs typeface="Lora" pitchFamily="34" charset="-120"/>
              </a:rPr>
              <a:t>Reduces manual effort and frees up support agents to focus on more complex issues.</a:t>
            </a:r>
            <a:endParaRPr lang="en-US" sz="1450" dirty="0"/>
          </a:p>
        </p:txBody>
      </p:sp>
      <p:pic>
        <p:nvPicPr>
          <p:cNvPr id="10" name="Image 3" descr="preencoded.png"/>
          <p:cNvPicPr>
            <a:picLocks noChangeAspect="1"/>
          </p:cNvPicPr>
          <p:nvPr/>
        </p:nvPicPr>
        <p:blipFill>
          <a:blip r:embed="rId6"/>
          <a:stretch>
            <a:fillRect/>
          </a:stretch>
        </p:blipFill>
        <p:spPr>
          <a:xfrm>
            <a:off x="6137434" y="5778341"/>
            <a:ext cx="465058" cy="465058"/>
          </a:xfrm>
          <a:prstGeom prst="rect">
            <a:avLst/>
          </a:prstGeom>
        </p:spPr>
      </p:pic>
      <p:sp>
        <p:nvSpPr>
          <p:cNvPr id="11" name="Text 5"/>
          <p:cNvSpPr/>
          <p:nvPr/>
        </p:nvSpPr>
        <p:spPr>
          <a:xfrm>
            <a:off x="6137434" y="6429375"/>
            <a:ext cx="3387447" cy="290632"/>
          </a:xfrm>
          <a:prstGeom prst="rect">
            <a:avLst/>
          </a:prstGeom>
          <a:noFill/>
          <a:ln/>
        </p:spPr>
        <p:txBody>
          <a:bodyPr wrap="none" lIns="0" tIns="0" rIns="0" bIns="0" rtlCol="0" anchor="t"/>
          <a:lstStyle/>
          <a:p>
            <a:pPr marL="0" indent="0" algn="l">
              <a:lnSpc>
                <a:spcPts val="2250"/>
              </a:lnSpc>
              <a:buNone/>
            </a:pPr>
            <a:r>
              <a:rPr lang="en-US" sz="1800" dirty="0">
                <a:solidFill>
                  <a:srgbClr val="2C2821"/>
                </a:solidFill>
                <a:latin typeface="Alice" pitchFamily="34" charset="0"/>
                <a:ea typeface="Alice" pitchFamily="34" charset="-122"/>
                <a:cs typeface="Alice" pitchFamily="34" charset="-120"/>
              </a:rPr>
              <a:t>Enhanced Customer Satisfaction</a:t>
            </a:r>
            <a:endParaRPr lang="en-US" sz="1800" dirty="0"/>
          </a:p>
        </p:txBody>
      </p:sp>
      <p:sp>
        <p:nvSpPr>
          <p:cNvPr id="12" name="Text 6"/>
          <p:cNvSpPr/>
          <p:nvPr/>
        </p:nvSpPr>
        <p:spPr>
          <a:xfrm>
            <a:off x="6137434" y="6831568"/>
            <a:ext cx="7841933" cy="297656"/>
          </a:xfrm>
          <a:prstGeom prst="rect">
            <a:avLst/>
          </a:prstGeom>
          <a:noFill/>
          <a:ln/>
        </p:spPr>
        <p:txBody>
          <a:bodyPr wrap="none" lIns="0" tIns="0" rIns="0" bIns="0" rtlCol="0" anchor="t"/>
          <a:lstStyle/>
          <a:p>
            <a:pPr marL="0" indent="0" algn="l">
              <a:lnSpc>
                <a:spcPts val="2300"/>
              </a:lnSpc>
              <a:buNone/>
            </a:pPr>
            <a:r>
              <a:rPr lang="en-US" sz="1450" dirty="0">
                <a:solidFill>
                  <a:srgbClr val="2C2821"/>
                </a:solidFill>
                <a:latin typeface="Lora" pitchFamily="34" charset="0"/>
                <a:ea typeface="Lora" pitchFamily="34" charset="-122"/>
                <a:cs typeface="Lora" pitchFamily="34" charset="-120"/>
              </a:rPr>
              <a:t>Customers receive timely and relevant support, leading to higher satisfaction and loyalty.</a:t>
            </a:r>
            <a:endParaRPr lang="en-US" sz="1450" dirty="0"/>
          </a:p>
        </p:txBody>
      </p:sp>
      <p:sp>
        <p:nvSpPr>
          <p:cNvPr id="13" name="Rectangle 12">
            <a:extLst>
              <a:ext uri="{FF2B5EF4-FFF2-40B4-BE49-F238E27FC236}">
                <a16:creationId xmlns:a16="http://schemas.microsoft.com/office/drawing/2014/main" id="{0B289B37-64FC-FEC5-A88E-3DF49608823C}"/>
              </a:ext>
            </a:extLst>
          </p:cNvPr>
          <p:cNvSpPr/>
          <p:nvPr/>
        </p:nvSpPr>
        <p:spPr>
          <a:xfrm>
            <a:off x="12823902" y="7638585"/>
            <a:ext cx="1661532" cy="490654"/>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8307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Conclusion</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The implementation of an Automated Customer Inquiry Classification System leveraging NLP technology has demonstrated significant benefits in terms of efficiency, responsiveness, and customer satisfaction. This solution empowers organizations to provide exceptional support services while optimizing their resources.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409</Words>
  <Application>Microsoft Office PowerPoint</Application>
  <PresentationFormat>Custom</PresentationFormat>
  <Paragraphs>54</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Lora</vt:lpstr>
      <vt:lpstr>Alice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Ketki Ninawe</cp:lastModifiedBy>
  <cp:revision>2</cp:revision>
  <dcterms:created xsi:type="dcterms:W3CDTF">2024-11-12T18:07:16Z</dcterms:created>
  <dcterms:modified xsi:type="dcterms:W3CDTF">2024-11-12T18:11:25Z</dcterms:modified>
</cp:coreProperties>
</file>